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73" r:id="rId7"/>
    <p:sldId id="260" r:id="rId8"/>
    <p:sldId id="261" r:id="rId9"/>
    <p:sldId id="262" r:id="rId10"/>
    <p:sldId id="263" r:id="rId11"/>
    <p:sldId id="264" r:id="rId12"/>
    <p:sldId id="265" r:id="rId13"/>
    <p:sldId id="266" r:id="rId14"/>
    <p:sldId id="267" r:id="rId15"/>
    <p:sldId id="268" r:id="rId16"/>
    <p:sldId id="269" r:id="rId17"/>
    <p:sldId id="287" r:id="rId18"/>
    <p:sldId id="288" r:id="rId19"/>
    <p:sldId id="270" r:id="rId20"/>
    <p:sldId id="271" r:id="rId21"/>
    <p:sldId id="272" r:id="rId22"/>
  </p:sldIdLst>
  <p:sldSz cx="12192000" cy="6858000"/>
  <p:notesSz cx="6858000" cy="9144000"/>
  <p:embeddedFontLst>
    <p:embeddedFont>
      <p:font typeface="Calibri Bold" panose="020F0502020204030204" charset="0"/>
      <p:regular r:id="rId26"/>
    </p:embeddedFont>
    <p:embeddedFont>
      <p:font typeface="Calibri Light" panose="020F0502020204030204" charset="0"/>
      <p:regular r:id="rId27"/>
    </p:embeddedFont>
    <p:embeddedFont>
      <p:font typeface="Calibri" panose="020F050202020403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a:xfrm>
            <a:off x="1563370" y="2172970"/>
            <a:ext cx="8786495" cy="1628140"/>
          </a:xfrm>
        </p:spPr>
        <p:txBody>
          <a:bodyPr>
            <a:normAutofit fontScale="90000"/>
          </a:bodyPr>
          <a:p>
            <a:r>
              <a:rPr lang="en-US"/>
              <a:t>TASK MANAGEMENT SYSTEM</a:t>
            </a:r>
            <a:endParaRPr lang="en-US"/>
          </a:p>
        </p:txBody>
      </p:sp>
      <p:sp>
        <p:nvSpPr>
          <p:cNvPr id="3" name="Subtitle 2"/>
          <p:cNvSpPr>
            <a:spLocks noGrp="1"/>
          </p:cNvSpPr>
          <p:nvPr>
            <p:ph type="subTitle" idx="1"/>
          </p:nvPr>
        </p:nvSpPr>
        <p:spPr>
          <a:xfrm>
            <a:off x="2910205" y="528320"/>
            <a:ext cx="6092825" cy="739775"/>
          </a:xfrm>
        </p:spPr>
        <p:txBody>
          <a:bodyPr>
            <a:normAutofit fontScale="70000"/>
          </a:bodyPr>
          <a:p>
            <a:r>
              <a:rPr lang="en-US"/>
              <a:t>21CSC205P</a:t>
            </a:r>
            <a:endParaRPr lang="en-US"/>
          </a:p>
          <a:p>
            <a:r>
              <a:rPr lang="en-US"/>
              <a:t>DATABASE MANAGEMENT SYSTEM</a:t>
            </a:r>
            <a:endParaRPr lang="en-US"/>
          </a:p>
        </p:txBody>
      </p:sp>
      <p:sp>
        <p:nvSpPr>
          <p:cNvPr id="4" name="Text Box 3"/>
          <p:cNvSpPr txBox="1"/>
          <p:nvPr/>
        </p:nvSpPr>
        <p:spPr>
          <a:xfrm>
            <a:off x="9314180" y="5645150"/>
            <a:ext cx="2675255" cy="922020"/>
          </a:xfrm>
          <a:prstGeom prst="rect">
            <a:avLst/>
          </a:prstGeom>
          <a:noFill/>
        </p:spPr>
        <p:txBody>
          <a:bodyPr wrap="square" rtlCol="0" anchor="t">
            <a:spAutoFit/>
          </a:bodyPr>
          <a:p>
            <a:r>
              <a:rPr lang="en-US"/>
              <a:t>BY</a:t>
            </a:r>
            <a:endParaRPr lang="en-US"/>
          </a:p>
          <a:p>
            <a:r>
              <a:rPr lang="en-US"/>
              <a:t>MRISHIKA DHINAKARAN</a:t>
            </a:r>
            <a:endParaRPr lang="en-US"/>
          </a:p>
          <a:p>
            <a:r>
              <a:rPr lang="en-US"/>
              <a:t>RA2211026050061</a:t>
            </a:r>
            <a:endParaRPr lang="en-US"/>
          </a:p>
        </p:txBody>
      </p:sp>
      <p:sp>
        <p:nvSpPr>
          <p:cNvPr id="5" name="Text Box 4"/>
          <p:cNvSpPr txBox="1"/>
          <p:nvPr/>
        </p:nvSpPr>
        <p:spPr>
          <a:xfrm>
            <a:off x="10349865" y="346075"/>
            <a:ext cx="1441450" cy="645160"/>
          </a:xfrm>
          <a:prstGeom prst="rect">
            <a:avLst/>
          </a:prstGeom>
          <a:noFill/>
        </p:spPr>
        <p:txBody>
          <a:bodyPr wrap="square" rtlCol="0" anchor="t">
            <a:spAutoFit/>
          </a:bodyPr>
          <a:p>
            <a:r>
              <a:rPr lang="en-US"/>
              <a:t>DATE</a:t>
            </a:r>
            <a:endParaRPr lang="en-US"/>
          </a:p>
          <a:p>
            <a:r>
              <a:rPr lang="en-US"/>
              <a:t>9/05/2024</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1454785" y="365125"/>
            <a:ext cx="9899015" cy="1325880"/>
          </a:xfrm>
        </p:spPr>
        <p:txBody>
          <a:bodyPr/>
          <a:p>
            <a:r>
              <a:rPr lang="en-US" b="1">
                <a:latin typeface="Calibri Bold" panose="020F0502020204030204" charset="0"/>
                <a:cs typeface="Calibri Bold" panose="020F0502020204030204" charset="0"/>
              </a:rPr>
              <a:t>IMPLEMENTATION OF NORMAL FORMS</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a:xfrm>
            <a:off x="3373120" y="1825625"/>
            <a:ext cx="7980680" cy="4351655"/>
          </a:xfrm>
        </p:spPr>
        <p:txBody>
          <a:bodyPr/>
          <a:p>
            <a:endParaRPr lang="en-US"/>
          </a:p>
        </p:txBody>
      </p:sp>
      <p:pic>
        <p:nvPicPr>
          <p:cNvPr id="4" name="Picture 3" descr="normalization"/>
          <p:cNvPicPr>
            <a:picLocks noChangeAspect="1"/>
          </p:cNvPicPr>
          <p:nvPr/>
        </p:nvPicPr>
        <p:blipFill>
          <a:blip r:embed="rId1"/>
          <a:stretch>
            <a:fillRect/>
          </a:stretch>
        </p:blipFill>
        <p:spPr>
          <a:xfrm>
            <a:off x="1855470" y="1400175"/>
            <a:ext cx="8263890" cy="494474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Calibri Bold" panose="020F0502020204030204" charset="0"/>
                <a:cs typeface="Calibri Bold" panose="020F0502020204030204" charset="0"/>
              </a:rPr>
              <a:t>                FRONT END DESIGN</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p:txBody>
          <a:bodyPr/>
          <a:p>
            <a:pPr marL="0" indent="0">
              <a:buNone/>
            </a:pPr>
            <a:r>
              <a:rPr lang="en-US"/>
              <a:t> </a:t>
            </a:r>
            <a:endParaRPr lang="en-US"/>
          </a:p>
          <a:p>
            <a:endParaRPr lang="en-US"/>
          </a:p>
          <a:p>
            <a:endParaRPr lang="en-US"/>
          </a:p>
        </p:txBody>
      </p:sp>
      <p:pic>
        <p:nvPicPr>
          <p:cNvPr id="15" name="Picture 11" descr="IMG_256"/>
          <p:cNvPicPr>
            <a:picLocks noChangeAspect="1"/>
          </p:cNvPicPr>
          <p:nvPr/>
        </p:nvPicPr>
        <p:blipFill>
          <a:blip r:embed="rId1"/>
          <a:stretch>
            <a:fillRect/>
          </a:stretch>
        </p:blipFill>
        <p:spPr>
          <a:xfrm>
            <a:off x="420370" y="1957070"/>
            <a:ext cx="5552440" cy="3461385"/>
          </a:xfrm>
          <a:prstGeom prst="rect">
            <a:avLst/>
          </a:prstGeom>
          <a:noFill/>
          <a:ln w="9525">
            <a:noFill/>
          </a:ln>
        </p:spPr>
      </p:pic>
      <p:pic>
        <p:nvPicPr>
          <p:cNvPr id="14" name="Picture 12" descr="IMG_257"/>
          <p:cNvPicPr>
            <a:picLocks noChangeAspect="1"/>
          </p:cNvPicPr>
          <p:nvPr/>
        </p:nvPicPr>
        <p:blipFill>
          <a:blip r:embed="rId2"/>
          <a:stretch>
            <a:fillRect/>
          </a:stretch>
        </p:blipFill>
        <p:spPr>
          <a:xfrm>
            <a:off x="6275705" y="1957070"/>
            <a:ext cx="5793105" cy="3461385"/>
          </a:xfrm>
          <a:prstGeom prst="rect">
            <a:avLst/>
          </a:prstGeom>
          <a:noFill/>
          <a:ln w="9525">
            <a:noFill/>
          </a:ln>
        </p:spPr>
      </p:pic>
      <p:sp>
        <p:nvSpPr>
          <p:cNvPr id="4" name="Text Box 3"/>
          <p:cNvSpPr txBox="1"/>
          <p:nvPr/>
        </p:nvSpPr>
        <p:spPr>
          <a:xfrm>
            <a:off x="421005" y="1457325"/>
            <a:ext cx="1626870" cy="368300"/>
          </a:xfrm>
          <a:prstGeom prst="rect">
            <a:avLst/>
          </a:prstGeom>
          <a:noFill/>
        </p:spPr>
        <p:txBody>
          <a:bodyPr wrap="square" rtlCol="0" anchor="t">
            <a:spAutoFit/>
          </a:bodyPr>
          <a:p>
            <a:r>
              <a:rPr lang="en-US"/>
              <a:t>LOGIN PAGE:</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33705" y="1367790"/>
            <a:ext cx="10920095" cy="323215"/>
          </a:xfrm>
        </p:spPr>
        <p:txBody>
          <a:bodyPr>
            <a:normAutofit fontScale="90000"/>
          </a:bodyPr>
          <a:p>
            <a:r>
              <a:rPr lang="en-US" sz="1800"/>
              <a:t>HOME PAGE:</a:t>
            </a:r>
            <a:endParaRPr lang="en-US" sz="1800"/>
          </a:p>
        </p:txBody>
      </p:sp>
      <p:pic>
        <p:nvPicPr>
          <p:cNvPr id="17" name="Picture 13" descr="IMG_256"/>
          <p:cNvPicPr>
            <a:picLocks noChangeAspect="1"/>
          </p:cNvPicPr>
          <p:nvPr>
            <p:ph idx="1"/>
          </p:nvPr>
        </p:nvPicPr>
        <p:blipFill>
          <a:blip r:embed="rId1"/>
          <a:stretch>
            <a:fillRect/>
          </a:stretch>
        </p:blipFill>
        <p:spPr>
          <a:xfrm>
            <a:off x="433705" y="1838960"/>
            <a:ext cx="5460365" cy="3507105"/>
          </a:xfrm>
          <a:prstGeom prst="rect">
            <a:avLst/>
          </a:prstGeom>
          <a:noFill/>
          <a:ln w="9525">
            <a:noFill/>
          </a:ln>
        </p:spPr>
      </p:pic>
      <p:pic>
        <p:nvPicPr>
          <p:cNvPr id="16" name="Picture 14" descr="IMG_257"/>
          <p:cNvPicPr>
            <a:picLocks noChangeAspect="1"/>
          </p:cNvPicPr>
          <p:nvPr/>
        </p:nvPicPr>
        <p:blipFill>
          <a:blip r:embed="rId2"/>
          <a:stretch>
            <a:fillRect/>
          </a:stretch>
        </p:blipFill>
        <p:spPr>
          <a:xfrm>
            <a:off x="6046470" y="1838960"/>
            <a:ext cx="5972175" cy="350710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1378585"/>
            <a:ext cx="10887710" cy="312420"/>
          </a:xfrm>
        </p:spPr>
        <p:txBody>
          <a:bodyPr>
            <a:normAutofit fontScale="90000"/>
          </a:bodyPr>
          <a:p>
            <a:r>
              <a:rPr lang="en-US" sz="1800"/>
              <a:t>TASK PAGE:</a:t>
            </a:r>
            <a:endParaRPr lang="en-US" sz="1800"/>
          </a:p>
        </p:txBody>
      </p:sp>
      <p:pic>
        <p:nvPicPr>
          <p:cNvPr id="18" name="Picture 15" descr="IMG_256"/>
          <p:cNvPicPr>
            <a:picLocks noChangeAspect="1"/>
          </p:cNvPicPr>
          <p:nvPr>
            <p:ph idx="1"/>
          </p:nvPr>
        </p:nvPicPr>
        <p:blipFill>
          <a:blip r:embed="rId1"/>
          <a:stretch>
            <a:fillRect/>
          </a:stretch>
        </p:blipFill>
        <p:spPr>
          <a:xfrm>
            <a:off x="341630" y="2175510"/>
            <a:ext cx="5636895" cy="3523615"/>
          </a:xfrm>
          <a:prstGeom prst="rect">
            <a:avLst/>
          </a:prstGeom>
          <a:noFill/>
          <a:ln w="9525">
            <a:noFill/>
          </a:ln>
        </p:spPr>
      </p:pic>
      <p:pic>
        <p:nvPicPr>
          <p:cNvPr id="19" name="Picture 16" descr="IMG_257"/>
          <p:cNvPicPr>
            <a:picLocks noChangeAspect="1"/>
          </p:cNvPicPr>
          <p:nvPr/>
        </p:nvPicPr>
        <p:blipFill>
          <a:blip r:embed="rId2"/>
          <a:stretch>
            <a:fillRect/>
          </a:stretch>
        </p:blipFill>
        <p:spPr>
          <a:xfrm>
            <a:off x="6122670" y="2175510"/>
            <a:ext cx="5937885" cy="352298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83210" y="1285240"/>
            <a:ext cx="11070590" cy="405765"/>
          </a:xfrm>
        </p:spPr>
        <p:txBody>
          <a:bodyPr/>
          <a:p>
            <a:r>
              <a:rPr lang="en-US" sz="2000"/>
              <a:t>USER LIST:</a:t>
            </a:r>
            <a:endParaRPr lang="en-US" sz="2000"/>
          </a:p>
        </p:txBody>
      </p:sp>
      <p:pic>
        <p:nvPicPr>
          <p:cNvPr id="20" name="Picture 17" descr="IMG_256"/>
          <p:cNvPicPr>
            <a:picLocks noChangeAspect="1"/>
          </p:cNvPicPr>
          <p:nvPr>
            <p:ph idx="1"/>
          </p:nvPr>
        </p:nvPicPr>
        <p:blipFill>
          <a:blip r:embed="rId1"/>
          <a:stretch>
            <a:fillRect/>
          </a:stretch>
        </p:blipFill>
        <p:spPr>
          <a:xfrm>
            <a:off x="283210" y="1988185"/>
            <a:ext cx="5509260" cy="3443605"/>
          </a:xfrm>
          <a:prstGeom prst="rect">
            <a:avLst/>
          </a:prstGeom>
          <a:noFill/>
          <a:ln w="9525">
            <a:noFill/>
          </a:ln>
        </p:spPr>
      </p:pic>
      <p:pic>
        <p:nvPicPr>
          <p:cNvPr id="21" name="Picture 18" descr="IMG_257"/>
          <p:cNvPicPr>
            <a:picLocks noChangeAspect="1"/>
          </p:cNvPicPr>
          <p:nvPr/>
        </p:nvPicPr>
        <p:blipFill>
          <a:blip r:embed="rId2"/>
          <a:stretch>
            <a:fillRect/>
          </a:stretch>
        </p:blipFill>
        <p:spPr>
          <a:xfrm>
            <a:off x="5892800" y="1988820"/>
            <a:ext cx="6147435" cy="3442970"/>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6070" y="935355"/>
            <a:ext cx="11047730" cy="755650"/>
          </a:xfrm>
        </p:spPr>
        <p:txBody>
          <a:bodyPr/>
          <a:p>
            <a:r>
              <a:rPr lang="en-US" sz="2000"/>
              <a:t>NEW USER PAGE:</a:t>
            </a:r>
            <a:endParaRPr lang="en-US" sz="2000"/>
          </a:p>
        </p:txBody>
      </p:sp>
      <p:pic>
        <p:nvPicPr>
          <p:cNvPr id="22" name="Picture 19" descr="IMG_256"/>
          <p:cNvPicPr>
            <a:picLocks noChangeAspect="1"/>
          </p:cNvPicPr>
          <p:nvPr>
            <p:ph idx="1"/>
          </p:nvPr>
        </p:nvPicPr>
        <p:blipFill>
          <a:blip r:embed="rId1"/>
          <a:stretch>
            <a:fillRect/>
          </a:stretch>
        </p:blipFill>
        <p:spPr>
          <a:xfrm>
            <a:off x="306705" y="1691005"/>
            <a:ext cx="5368925" cy="3686810"/>
          </a:xfrm>
          <a:prstGeom prst="rect">
            <a:avLst/>
          </a:prstGeom>
          <a:noFill/>
          <a:ln w="9525">
            <a:noFill/>
          </a:ln>
        </p:spPr>
      </p:pic>
      <p:pic>
        <p:nvPicPr>
          <p:cNvPr id="23" name="Picture 20" descr="IMG_257"/>
          <p:cNvPicPr>
            <a:picLocks noChangeAspect="1"/>
          </p:cNvPicPr>
          <p:nvPr/>
        </p:nvPicPr>
        <p:blipFill>
          <a:blip r:embed="rId2"/>
          <a:stretch>
            <a:fillRect/>
          </a:stretch>
        </p:blipFill>
        <p:spPr>
          <a:xfrm>
            <a:off x="5897245" y="1691005"/>
            <a:ext cx="5751830" cy="3638550"/>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84175" y="924560"/>
            <a:ext cx="10969625" cy="766445"/>
          </a:xfrm>
        </p:spPr>
        <p:txBody>
          <a:bodyPr/>
          <a:p>
            <a:r>
              <a:rPr lang="en-US" sz="2400"/>
              <a:t>NEW PROJECT PAGE:</a:t>
            </a:r>
            <a:endParaRPr lang="en-US" sz="2400"/>
          </a:p>
        </p:txBody>
      </p:sp>
      <p:pic>
        <p:nvPicPr>
          <p:cNvPr id="37" name="Picture 11"/>
          <p:cNvPicPr>
            <a:picLocks noChangeAspect="1"/>
          </p:cNvPicPr>
          <p:nvPr>
            <p:ph idx="1"/>
          </p:nvPr>
        </p:nvPicPr>
        <p:blipFill>
          <a:blip r:embed="rId1"/>
          <a:stretch>
            <a:fillRect/>
          </a:stretch>
        </p:blipFill>
        <p:spPr>
          <a:xfrm>
            <a:off x="384175" y="1691005"/>
            <a:ext cx="5735320" cy="4351655"/>
          </a:xfrm>
          <a:prstGeom prst="rect">
            <a:avLst/>
          </a:prstGeom>
          <a:noFill/>
          <a:ln>
            <a:noFill/>
          </a:ln>
        </p:spPr>
      </p:pic>
      <p:pic>
        <p:nvPicPr>
          <p:cNvPr id="36" name="Picture 10"/>
          <p:cNvPicPr>
            <a:picLocks noChangeAspect="1"/>
          </p:cNvPicPr>
          <p:nvPr/>
        </p:nvPicPr>
        <p:blipFill>
          <a:blip r:embed="rId2"/>
          <a:stretch>
            <a:fillRect/>
          </a:stretch>
        </p:blipFill>
        <p:spPr>
          <a:xfrm>
            <a:off x="6391910" y="1691005"/>
            <a:ext cx="5615940" cy="412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67030" y="946785"/>
            <a:ext cx="10986770" cy="744220"/>
          </a:xfrm>
        </p:spPr>
        <p:txBody>
          <a:bodyPr>
            <a:normAutofit/>
          </a:bodyPr>
          <a:p>
            <a:r>
              <a:rPr lang="en-US" sz="2000"/>
              <a:t>PROJECT PAGE:</a:t>
            </a:r>
            <a:endParaRPr lang="en-US" sz="2000"/>
          </a:p>
        </p:txBody>
      </p:sp>
      <p:pic>
        <p:nvPicPr>
          <p:cNvPr id="39" name="Picture 13"/>
          <p:cNvPicPr>
            <a:picLocks noChangeAspect="1"/>
          </p:cNvPicPr>
          <p:nvPr>
            <p:ph idx="1"/>
          </p:nvPr>
        </p:nvPicPr>
        <p:blipFill>
          <a:blip r:embed="rId1"/>
          <a:stretch>
            <a:fillRect/>
          </a:stretch>
        </p:blipFill>
        <p:spPr>
          <a:xfrm>
            <a:off x="367030" y="1767205"/>
            <a:ext cx="5535930" cy="4351655"/>
          </a:xfrm>
          <a:prstGeom prst="rect">
            <a:avLst/>
          </a:prstGeom>
          <a:noFill/>
          <a:ln>
            <a:noFill/>
          </a:ln>
        </p:spPr>
      </p:pic>
      <p:pic>
        <p:nvPicPr>
          <p:cNvPr id="38" name="Picture 12"/>
          <p:cNvPicPr>
            <a:picLocks noChangeAspect="1"/>
          </p:cNvPicPr>
          <p:nvPr/>
        </p:nvPicPr>
        <p:blipFill>
          <a:blip r:embed="rId2"/>
          <a:stretch>
            <a:fillRect/>
          </a:stretch>
        </p:blipFill>
        <p:spPr>
          <a:xfrm>
            <a:off x="6102985" y="1767205"/>
            <a:ext cx="5801995" cy="43516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96240" y="365125"/>
            <a:ext cx="10957560" cy="882650"/>
          </a:xfrm>
        </p:spPr>
        <p:txBody>
          <a:bodyPr>
            <a:normAutofit/>
          </a:bodyPr>
          <a:p>
            <a:r>
              <a:rPr lang="en-US" sz="3555" b="1">
                <a:latin typeface="Calibri Bold" panose="020F0502020204030204" charset="0"/>
                <a:cs typeface="Calibri Bold" panose="020F0502020204030204" charset="0"/>
              </a:rPr>
              <a:t>MODULUS AND FUNCTIONALITY OF FRONT END DESIGN</a:t>
            </a:r>
            <a:endParaRPr lang="en-US" sz="3555" b="1">
              <a:latin typeface="Calibri Bold" panose="020F0502020204030204" charset="0"/>
              <a:cs typeface="Calibri Bold" panose="020F0502020204030204" charset="0"/>
            </a:endParaRPr>
          </a:p>
        </p:txBody>
      </p:sp>
      <p:sp>
        <p:nvSpPr>
          <p:cNvPr id="3" name="Content Placeholder 2"/>
          <p:cNvSpPr>
            <a:spLocks noGrp="1"/>
          </p:cNvSpPr>
          <p:nvPr>
            <p:ph idx="1"/>
          </p:nvPr>
        </p:nvSpPr>
        <p:spPr>
          <a:xfrm>
            <a:off x="396875" y="1418590"/>
            <a:ext cx="10956925" cy="4758690"/>
          </a:xfrm>
        </p:spPr>
        <p:txBody>
          <a:bodyPr>
            <a:normAutofit fontScale="90000" lnSpcReduction="10000"/>
          </a:bodyPr>
          <a:p>
            <a:pPr marL="0" indent="0">
              <a:buNone/>
            </a:pPr>
            <a:r>
              <a:rPr lang="en-US" sz="1800"/>
              <a:t>1. Login Page</a:t>
            </a:r>
            <a:endParaRPr lang="en-US" sz="1800"/>
          </a:p>
          <a:p>
            <a:pPr marL="0" indent="0">
              <a:buNone/>
            </a:pPr>
            <a:r>
              <a:rPr lang="en-US" sz="1800"/>
              <a:t>         Secure access ensures that only authorized personnel can interact with the system, safeguarding sensitive project data.</a:t>
            </a:r>
            <a:endParaRPr lang="en-US" sz="1800"/>
          </a:p>
          <a:p>
            <a:pPr marL="0" indent="0">
              <a:buNone/>
            </a:pPr>
            <a:r>
              <a:rPr lang="en-US" sz="1800"/>
              <a:t>2. Home Page</a:t>
            </a:r>
            <a:endParaRPr lang="en-US" sz="1800"/>
          </a:p>
          <a:p>
            <a:pPr marL="0" indent="0">
              <a:buNone/>
            </a:pPr>
            <a:r>
              <a:rPr lang="en-US" sz="1800"/>
              <a:t>          A centralized hub provides users with a quick overview of ongoing projects, pending tasks, and recent updates.</a:t>
            </a:r>
            <a:endParaRPr lang="en-US" sz="1800"/>
          </a:p>
          <a:p>
            <a:pPr marL="0" indent="0">
              <a:buNone/>
            </a:pPr>
            <a:r>
              <a:rPr lang="en-US" sz="1800"/>
              <a:t>3. Project Management (CRUD Features)</a:t>
            </a:r>
            <a:endParaRPr lang="en-US" sz="1800"/>
          </a:p>
          <a:p>
            <a:pPr marL="0" indent="0">
              <a:buNone/>
            </a:pPr>
            <a:r>
              <a:rPr lang="en-US" sz="1800"/>
              <a:t>          Effortlessly create, read, update, and delete projects, enabling seamless project lifecycle management.</a:t>
            </a:r>
            <a:endParaRPr lang="en-US" sz="1800"/>
          </a:p>
          <a:p>
            <a:pPr marL="0" indent="0">
              <a:buNone/>
            </a:pPr>
            <a:r>
              <a:rPr lang="en-US" sz="1800"/>
              <a:t>4. Task List Page</a:t>
            </a:r>
            <a:endParaRPr lang="en-US" sz="1800"/>
          </a:p>
          <a:p>
            <a:pPr marL="0" indent="0">
              <a:buNone/>
            </a:pPr>
            <a:r>
              <a:rPr lang="en-US" sz="1800"/>
              <a:t>          Organize tasks efficiently, facilitating prioritization and allocation based on project requirements.</a:t>
            </a:r>
            <a:endParaRPr lang="en-US" sz="1800"/>
          </a:p>
          <a:p>
            <a:pPr marL="0" indent="0">
              <a:buNone/>
            </a:pPr>
            <a:r>
              <a:rPr lang="en-US" sz="1800"/>
              <a:t>5. Progress Form</a:t>
            </a:r>
            <a:endParaRPr lang="en-US" sz="1800"/>
          </a:p>
          <a:p>
            <a:pPr marL="0" indent="0">
              <a:buNone/>
            </a:pPr>
            <a:r>
              <a:rPr lang="en-US" sz="1800"/>
              <a:t>          Empower employees to update their task progress, fostering transparency and accountability within the team.</a:t>
            </a:r>
            <a:endParaRPr lang="en-US" sz="1800"/>
          </a:p>
          <a:p>
            <a:pPr marL="0" indent="0">
              <a:buNone/>
            </a:pPr>
            <a:r>
              <a:rPr lang="en-US" sz="1800"/>
              <a:t>6. User Management (CRUD Features)</a:t>
            </a:r>
            <a:endParaRPr lang="en-US" sz="1800"/>
          </a:p>
          <a:p>
            <a:pPr marL="0" indent="0">
              <a:buNone/>
            </a:pPr>
            <a:r>
              <a:rPr lang="en-US" sz="1800"/>
              <a:t>         Efficiently manage user accounts, ensuring the right level of access and permissions for each team member.</a:t>
            </a:r>
            <a:endParaRPr lang="en-US" sz="1800"/>
          </a:p>
          <a:p>
            <a:pPr marL="0" indent="0">
              <a:buNone/>
            </a:pPr>
            <a:r>
              <a:rPr lang="en-US" sz="1800"/>
              <a:t>7. Project Status</a:t>
            </a:r>
            <a:endParaRPr lang="en-US" sz="1800"/>
          </a:p>
          <a:p>
            <a:pPr marL="0" indent="0">
              <a:buNone/>
            </a:pPr>
            <a:r>
              <a:rPr lang="en-US" sz="1800"/>
              <a:t>        Track project status in real-time, enabling proactive intervention to mitigate risks and delays.</a:t>
            </a:r>
            <a:endParaRPr lang="en-US"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Calibri Bold" panose="020F0502020204030204" charset="0"/>
                <a:cs typeface="Calibri Bold" panose="020F0502020204030204" charset="0"/>
              </a:rPr>
              <a:t>            DATABASE CONNECTIVITY</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p:txBody>
          <a:bodyPr/>
          <a:p>
            <a:pPr marL="0" indent="0">
              <a:buNone/>
            </a:pPr>
            <a:r>
              <a:rPr lang="en-US"/>
              <a:t> </a:t>
            </a:r>
            <a:endParaRPr lang="en-US"/>
          </a:p>
        </p:txBody>
      </p:sp>
      <p:pic>
        <p:nvPicPr>
          <p:cNvPr id="4" name="Picture 3" descr="database connectivity"/>
          <p:cNvPicPr>
            <a:picLocks noChangeAspect="1"/>
          </p:cNvPicPr>
          <p:nvPr/>
        </p:nvPicPr>
        <p:blipFill>
          <a:blip r:embed="rId1"/>
          <a:stretch>
            <a:fillRect/>
          </a:stretch>
        </p:blipFill>
        <p:spPr>
          <a:xfrm>
            <a:off x="593725" y="1414145"/>
            <a:ext cx="5846445" cy="4669790"/>
          </a:xfrm>
          <a:prstGeom prst="rect">
            <a:avLst/>
          </a:prstGeom>
        </p:spPr>
      </p:pic>
      <p:pic>
        <p:nvPicPr>
          <p:cNvPr id="29" name="Picture 9"/>
          <p:cNvPicPr>
            <a:picLocks noChangeAspect="1"/>
          </p:cNvPicPr>
          <p:nvPr/>
        </p:nvPicPr>
        <p:blipFill>
          <a:blip r:embed="rId2"/>
          <a:stretch>
            <a:fillRect/>
          </a:stretch>
        </p:blipFill>
        <p:spPr>
          <a:xfrm>
            <a:off x="6991350" y="1943418"/>
            <a:ext cx="5200650" cy="2714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017520" y="365125"/>
            <a:ext cx="5632450" cy="1325880"/>
          </a:xfrm>
        </p:spPr>
        <p:txBody>
          <a:bodyPr/>
          <a:p>
            <a:r>
              <a:rPr lang="en-US" b="1">
                <a:latin typeface="Calibri Bold" panose="020F0502020204030204" charset="0"/>
                <a:cs typeface="Calibri Bold" panose="020F0502020204030204" charset="0"/>
              </a:rPr>
              <a:t> PROBLEM STATEMENT</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a:xfrm>
            <a:off x="1257300" y="2302510"/>
            <a:ext cx="10096500" cy="3874770"/>
          </a:xfrm>
        </p:spPr>
        <p:txBody>
          <a:bodyPr/>
          <a:p>
            <a:pPr marL="0" indent="0">
              <a:buNone/>
            </a:pPr>
            <a:r>
              <a:rPr lang="en-US"/>
              <a:t>In today’s dynamic business landscape, effective project management stands as a cornerstone for success. Coordinating tasks, monitoring progress, and ensuring seamless communication among team members are critical elements for achieving project goals efficiently. Leveraging technological solutions can significantly streamline these processes, and one such robust solution is the Task Management System developed in PHP and MySQL.</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Calibri Bold" panose="020F0502020204030204" charset="0"/>
                <a:cs typeface="Calibri Bold" panose="020F0502020204030204" charset="0"/>
              </a:rPr>
              <a:t>                CONNECTION STRING</a:t>
            </a:r>
            <a:endParaRPr lang="en-US" b="1">
              <a:latin typeface="Calibri Bold" panose="020F0502020204030204" charset="0"/>
              <a:cs typeface="Calibri Bold" panose="020F0502020204030204" charset="0"/>
            </a:endParaRPr>
          </a:p>
        </p:txBody>
      </p:sp>
      <p:pic>
        <p:nvPicPr>
          <p:cNvPr id="4" name="Content Placeholder 3"/>
          <p:cNvPicPr>
            <a:picLocks noChangeAspect="1"/>
          </p:cNvPicPr>
          <p:nvPr>
            <p:ph idx="1"/>
          </p:nvPr>
        </p:nvPicPr>
        <p:blipFill>
          <a:blip r:embed="rId1"/>
          <a:stretch>
            <a:fillRect/>
          </a:stretch>
        </p:blipFill>
        <p:spPr>
          <a:xfrm>
            <a:off x="1692275" y="1631315"/>
            <a:ext cx="8446135" cy="45459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2725420" y="365125"/>
            <a:ext cx="8628380" cy="1325880"/>
          </a:xfrm>
        </p:spPr>
        <p:txBody>
          <a:bodyPr/>
          <a:p>
            <a:r>
              <a:rPr lang="en-US" b="1">
                <a:latin typeface="Calibri Bold" panose="020F0502020204030204" charset="0"/>
                <a:cs typeface="Calibri Bold" panose="020F0502020204030204" charset="0"/>
              </a:rPr>
              <a:t>  USES OF THE SYSTEM</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a:xfrm>
            <a:off x="977900" y="2011045"/>
            <a:ext cx="9957435" cy="4166235"/>
          </a:xfrm>
        </p:spPr>
        <p:txBody>
          <a:bodyPr/>
          <a:p>
            <a:pPr marL="0" indent="0">
              <a:buNone/>
            </a:pPr>
            <a:r>
              <a:rPr lang="en-US"/>
              <a:t>A task management system is a digital tool designed to organize, track, and prioritize tasks within projects or workflows. It streamlines collaboration, enhances productivity, and ensures accountability by assigning tasks, setting deadlines, and providing progress updates. By centralizing task-related information and facilitating communication among team members, it promotes efficiency and enables effective project coordination from inception to completion.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3390265" y="365125"/>
            <a:ext cx="5610225" cy="1325880"/>
          </a:xfrm>
        </p:spPr>
        <p:txBody>
          <a:bodyPr/>
          <a:p>
            <a:r>
              <a:rPr lang="en-US" b="1">
                <a:latin typeface="Calibri Bold" panose="020F0502020204030204" charset="0"/>
                <a:cs typeface="Calibri Bold" panose="020F0502020204030204" charset="0"/>
              </a:rPr>
              <a:t>    ER DIAGRAM</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p:txBody>
          <a:bodyPr/>
          <a:p>
            <a:endParaRPr lang="en-US"/>
          </a:p>
        </p:txBody>
      </p:sp>
      <p:pic>
        <p:nvPicPr>
          <p:cNvPr id="4" name="Picture 3" descr="Screen Shot 2024-05-05 at 11.58.06 AM"/>
          <p:cNvPicPr>
            <a:picLocks noChangeAspect="1"/>
          </p:cNvPicPr>
          <p:nvPr/>
        </p:nvPicPr>
        <p:blipFill>
          <a:blip r:embed="rId1"/>
          <a:stretch>
            <a:fillRect/>
          </a:stretch>
        </p:blipFill>
        <p:spPr>
          <a:xfrm>
            <a:off x="1071245" y="1448435"/>
            <a:ext cx="10068560" cy="472948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22655"/>
          </a:xfrm>
        </p:spPr>
        <p:txBody>
          <a:bodyPr/>
          <a:p>
            <a:r>
              <a:rPr lang="en-US" b="1">
                <a:latin typeface="Calibri Bold" panose="020F0502020204030204" charset="0"/>
                <a:cs typeface="Calibri Bold" panose="020F0502020204030204" charset="0"/>
              </a:rPr>
              <a:t>                   RELATIONAL MODEL</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p:txBody>
          <a:bodyPr/>
          <a:p>
            <a:endParaRPr lang="en-US"/>
          </a:p>
        </p:txBody>
      </p:sp>
      <p:pic>
        <p:nvPicPr>
          <p:cNvPr id="4" name="Picture 2" descr="IMG_256"/>
          <p:cNvPicPr>
            <a:picLocks noChangeAspect="1"/>
          </p:cNvPicPr>
          <p:nvPr/>
        </p:nvPicPr>
        <p:blipFill>
          <a:blip r:embed="rId1"/>
          <a:stretch>
            <a:fillRect/>
          </a:stretch>
        </p:blipFill>
        <p:spPr>
          <a:xfrm>
            <a:off x="762000" y="1557655"/>
            <a:ext cx="10337800" cy="5126355"/>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40715" y="365125"/>
            <a:ext cx="10713085" cy="1325880"/>
          </a:xfrm>
        </p:spPr>
        <p:txBody>
          <a:bodyPr>
            <a:normAutofit/>
          </a:bodyPr>
          <a:p>
            <a:r>
              <a:rPr lang="en-US" sz="4000" b="1">
                <a:latin typeface="Calibri Bold" panose="020F0502020204030204" charset="0"/>
                <a:cs typeface="Calibri Bold" panose="020F0502020204030204" charset="0"/>
              </a:rPr>
              <a:t>TRANSFORMATION OF ER TO RELATIONAL MODEL</a:t>
            </a:r>
            <a:endParaRPr lang="en-US" sz="4000" b="1">
              <a:latin typeface="Calibri Bold" panose="020F0502020204030204" charset="0"/>
              <a:cs typeface="Calibri Bold" panose="020F0502020204030204" charset="0"/>
            </a:endParaRPr>
          </a:p>
        </p:txBody>
      </p:sp>
      <p:pic>
        <p:nvPicPr>
          <p:cNvPr id="4" name="Content Placeholder 3"/>
          <p:cNvPicPr>
            <a:picLocks noChangeAspect="1"/>
          </p:cNvPicPr>
          <p:nvPr>
            <p:ph idx="1"/>
          </p:nvPr>
        </p:nvPicPr>
        <p:blipFill>
          <a:blip r:embed="rId1"/>
          <a:stretch>
            <a:fillRect/>
          </a:stretch>
        </p:blipFill>
        <p:spPr>
          <a:xfrm>
            <a:off x="785495" y="1941830"/>
            <a:ext cx="4605020" cy="3361690"/>
          </a:xfrm>
          <a:prstGeom prst="rect">
            <a:avLst/>
          </a:prstGeom>
        </p:spPr>
      </p:pic>
      <p:pic>
        <p:nvPicPr>
          <p:cNvPr id="5" name="Picture 4" descr="Screen Shot 2024-05-05 at 6.10.23 PM"/>
          <p:cNvPicPr>
            <a:picLocks noChangeAspect="1"/>
          </p:cNvPicPr>
          <p:nvPr/>
        </p:nvPicPr>
        <p:blipFill>
          <a:blip r:embed="rId2"/>
          <a:stretch>
            <a:fillRect/>
          </a:stretch>
        </p:blipFill>
        <p:spPr>
          <a:xfrm>
            <a:off x="6063615" y="1941830"/>
            <a:ext cx="3571875" cy="37928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flipH="1">
            <a:off x="13124815" y="2804160"/>
            <a:ext cx="542290" cy="308610"/>
          </a:xfrm>
        </p:spPr>
        <p:txBody>
          <a:bodyPr>
            <a:normAutofit fontScale="90000"/>
          </a:bodyPr>
          <a:p>
            <a:endParaRPr lang="en-US"/>
          </a:p>
        </p:txBody>
      </p:sp>
      <p:pic>
        <p:nvPicPr>
          <p:cNvPr id="4" name="Content Placeholder 3"/>
          <p:cNvPicPr>
            <a:picLocks noChangeAspect="1"/>
          </p:cNvPicPr>
          <p:nvPr>
            <p:ph idx="1"/>
          </p:nvPr>
        </p:nvPicPr>
        <p:blipFill>
          <a:blip r:embed="rId1"/>
          <a:stretch>
            <a:fillRect/>
          </a:stretch>
        </p:blipFill>
        <p:spPr>
          <a:xfrm>
            <a:off x="838200" y="438150"/>
            <a:ext cx="3630930" cy="2410460"/>
          </a:xfrm>
          <a:prstGeom prst="rect">
            <a:avLst/>
          </a:prstGeom>
        </p:spPr>
      </p:pic>
      <p:pic>
        <p:nvPicPr>
          <p:cNvPr id="5" name="Picture 4" descr="Screen Shot 2024-05-05 at 5.55.08 PM"/>
          <p:cNvPicPr>
            <a:picLocks noChangeAspect="1"/>
          </p:cNvPicPr>
          <p:nvPr/>
        </p:nvPicPr>
        <p:blipFill>
          <a:blip r:embed="rId2"/>
          <a:stretch>
            <a:fillRect/>
          </a:stretch>
        </p:blipFill>
        <p:spPr>
          <a:xfrm>
            <a:off x="838200" y="3032125"/>
            <a:ext cx="3898900" cy="3250565"/>
          </a:xfrm>
          <a:prstGeom prst="rect">
            <a:avLst/>
          </a:prstGeom>
        </p:spPr>
      </p:pic>
      <p:pic>
        <p:nvPicPr>
          <p:cNvPr id="6" name="Picture 5"/>
          <p:cNvPicPr>
            <a:picLocks noChangeAspect="1"/>
          </p:cNvPicPr>
          <p:nvPr/>
        </p:nvPicPr>
        <p:blipFill>
          <a:blip r:embed="rId3"/>
          <a:stretch>
            <a:fillRect/>
          </a:stretch>
        </p:blipFill>
        <p:spPr>
          <a:xfrm>
            <a:off x="6329680" y="573405"/>
            <a:ext cx="3898265" cy="2458720"/>
          </a:xfrm>
          <a:prstGeom prst="rect">
            <a:avLst/>
          </a:prstGeom>
        </p:spPr>
      </p:pic>
      <p:pic>
        <p:nvPicPr>
          <p:cNvPr id="7" name="Picture 6" descr="Screen Shot 2024-05-05 at 5.55.39 PM"/>
          <p:cNvPicPr>
            <a:picLocks noChangeAspect="1"/>
          </p:cNvPicPr>
          <p:nvPr/>
        </p:nvPicPr>
        <p:blipFill>
          <a:blip r:embed="rId4"/>
          <a:stretch>
            <a:fillRect/>
          </a:stretch>
        </p:blipFill>
        <p:spPr>
          <a:xfrm>
            <a:off x="6733540" y="2972435"/>
            <a:ext cx="2822575" cy="30784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8197215" cy="1325880"/>
          </a:xfrm>
        </p:spPr>
        <p:txBody>
          <a:bodyPr/>
          <a:p>
            <a:endParaRPr lang="en-US"/>
          </a:p>
        </p:txBody>
      </p:sp>
      <p:pic>
        <p:nvPicPr>
          <p:cNvPr id="4" name="Content Placeholder 3"/>
          <p:cNvPicPr>
            <a:picLocks noChangeAspect="1"/>
          </p:cNvPicPr>
          <p:nvPr>
            <p:ph idx="1"/>
          </p:nvPr>
        </p:nvPicPr>
        <p:blipFill>
          <a:blip r:embed="rId1"/>
          <a:stretch>
            <a:fillRect/>
          </a:stretch>
        </p:blipFill>
        <p:spPr>
          <a:xfrm>
            <a:off x="685800" y="554990"/>
            <a:ext cx="3849370" cy="2426970"/>
          </a:xfrm>
          <a:prstGeom prst="rect">
            <a:avLst/>
          </a:prstGeom>
        </p:spPr>
      </p:pic>
      <p:pic>
        <p:nvPicPr>
          <p:cNvPr id="5" name="Picture 4" descr="Screen Shot 2024-05-05 at 5.55.58 PM"/>
          <p:cNvPicPr>
            <a:picLocks noChangeAspect="1"/>
          </p:cNvPicPr>
          <p:nvPr/>
        </p:nvPicPr>
        <p:blipFill>
          <a:blip r:embed="rId2"/>
          <a:stretch>
            <a:fillRect/>
          </a:stretch>
        </p:blipFill>
        <p:spPr>
          <a:xfrm>
            <a:off x="1233170" y="3270250"/>
            <a:ext cx="3302000" cy="3185160"/>
          </a:xfrm>
          <a:prstGeom prst="rect">
            <a:avLst/>
          </a:prstGeom>
        </p:spPr>
      </p:pic>
      <p:pic>
        <p:nvPicPr>
          <p:cNvPr id="6" name="Picture 5"/>
          <p:cNvPicPr>
            <a:picLocks noChangeAspect="1"/>
          </p:cNvPicPr>
          <p:nvPr/>
        </p:nvPicPr>
        <p:blipFill>
          <a:blip r:embed="rId3"/>
          <a:stretch>
            <a:fillRect/>
          </a:stretch>
        </p:blipFill>
        <p:spPr>
          <a:xfrm>
            <a:off x="6764020" y="554990"/>
            <a:ext cx="3606800" cy="2235200"/>
          </a:xfrm>
          <a:prstGeom prst="rect">
            <a:avLst/>
          </a:prstGeom>
        </p:spPr>
      </p:pic>
      <p:pic>
        <p:nvPicPr>
          <p:cNvPr id="7" name="Picture 6" descr="Screen Shot 2024-05-05 at 5.56.07 PM"/>
          <p:cNvPicPr>
            <a:picLocks noChangeAspect="1"/>
          </p:cNvPicPr>
          <p:nvPr/>
        </p:nvPicPr>
        <p:blipFill>
          <a:blip r:embed="rId4"/>
          <a:stretch>
            <a:fillRect/>
          </a:stretch>
        </p:blipFill>
        <p:spPr>
          <a:xfrm>
            <a:off x="6476365" y="3270250"/>
            <a:ext cx="4368800" cy="20955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atin typeface="Calibri Bold" panose="020F0502020204030204" charset="0"/>
                <a:cs typeface="Calibri Bold" panose="020F0502020204030204" charset="0"/>
              </a:rPr>
              <a:t>                     QUERY EXECUTION</a:t>
            </a:r>
            <a:endParaRPr lang="en-US" b="1">
              <a:latin typeface="Calibri Bold" panose="020F0502020204030204" charset="0"/>
              <a:cs typeface="Calibri Bold" panose="020F0502020204030204" charset="0"/>
            </a:endParaRPr>
          </a:p>
        </p:txBody>
      </p:sp>
      <p:sp>
        <p:nvSpPr>
          <p:cNvPr id="3" name="Content Placeholder 2"/>
          <p:cNvSpPr>
            <a:spLocks noGrp="1"/>
          </p:cNvSpPr>
          <p:nvPr>
            <p:ph idx="1"/>
          </p:nvPr>
        </p:nvSpPr>
        <p:spPr/>
        <p:txBody>
          <a:bodyPr/>
          <a:p>
            <a:endParaRPr lang="en-US"/>
          </a:p>
        </p:txBody>
      </p:sp>
      <p:pic>
        <p:nvPicPr>
          <p:cNvPr id="4" name="Picture 3" descr="query execution"/>
          <p:cNvPicPr>
            <a:picLocks noChangeAspect="1"/>
          </p:cNvPicPr>
          <p:nvPr/>
        </p:nvPicPr>
        <p:blipFill>
          <a:blip r:embed="rId1"/>
          <a:stretch>
            <a:fillRect/>
          </a:stretch>
        </p:blipFill>
        <p:spPr>
          <a:xfrm>
            <a:off x="639445" y="1932305"/>
            <a:ext cx="5113655" cy="3344545"/>
          </a:xfrm>
          <a:prstGeom prst="rect">
            <a:avLst/>
          </a:prstGeom>
        </p:spPr>
      </p:pic>
      <p:pic>
        <p:nvPicPr>
          <p:cNvPr id="5" name="Picture 4" descr="query execution 2"/>
          <p:cNvPicPr>
            <a:picLocks noChangeAspect="1"/>
          </p:cNvPicPr>
          <p:nvPr/>
        </p:nvPicPr>
        <p:blipFill>
          <a:blip r:embed="rId2"/>
          <a:stretch>
            <a:fillRect/>
          </a:stretch>
        </p:blipFill>
        <p:spPr>
          <a:xfrm>
            <a:off x="6210300" y="1932305"/>
            <a:ext cx="5475605" cy="32772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2375</Words>
  <Application>WPS Presentation</Application>
  <PresentationFormat>Widescreen</PresentationFormat>
  <Paragraphs>73</Paragraphs>
  <Slides>20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SimSun</vt:lpstr>
      <vt:lpstr>Wingdings</vt:lpstr>
      <vt:lpstr>Calibri Bold</vt:lpstr>
      <vt:lpstr>Calibri Light</vt:lpstr>
      <vt:lpstr>Calibri</vt:lpstr>
      <vt:lpstr>Microsoft YaHei</vt:lpstr>
      <vt:lpstr>汉仪旗黑</vt:lpstr>
      <vt:lpstr>Arial Unicode MS</vt:lpstr>
      <vt:lpstr>Office Theme</vt:lpstr>
      <vt:lpstr>TASK MANAGEMENT SYSTEM</vt:lpstr>
      <vt:lpstr> PROBLEM STATEMENT</vt:lpstr>
      <vt:lpstr>  USES OF THE SYSTEM</vt:lpstr>
      <vt:lpstr>    ER DIAGRAM</vt:lpstr>
      <vt:lpstr>                   RELATIONAL MODEL</vt:lpstr>
      <vt:lpstr>TRANSFORMATION OF ER TO RELATIONAL MODEL</vt:lpstr>
      <vt:lpstr>PowerPoint 演示文稿</vt:lpstr>
      <vt:lpstr>PowerPoint 演示文稿</vt:lpstr>
      <vt:lpstr>                     QUERY EXECUTION</vt:lpstr>
      <vt:lpstr>IMPLEMENTATION OF NORMAL FORMS</vt:lpstr>
      <vt:lpstr>                FRONT END DESIGN</vt:lpstr>
      <vt:lpstr>HOME PAGE:</vt:lpstr>
      <vt:lpstr>TASK PAGE:</vt:lpstr>
      <vt:lpstr>USER LIST:</vt:lpstr>
      <vt:lpstr>NEW USER PAGE:</vt:lpstr>
      <vt:lpstr>NEW PROJECT PAGE:</vt:lpstr>
      <vt:lpstr>PROJECT PAGE:</vt:lpstr>
      <vt:lpstr>MODULUS AND FUNCTIONALITY OF FRONT END DESIGN</vt:lpstr>
      <vt:lpstr>            DATABASE CONNECTIVITY</vt:lpstr>
      <vt:lpstr>                CONNECTION STRING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MANAGEMENT SYSTEM</dc:title>
  <dc:creator>Mrishal</dc:creator>
  <cp:lastModifiedBy>Mrishal</cp:lastModifiedBy>
  <cp:revision>4</cp:revision>
  <dcterms:created xsi:type="dcterms:W3CDTF">2024-05-30T13:11:39Z</dcterms:created>
  <dcterms:modified xsi:type="dcterms:W3CDTF">2024-05-30T13:11:39Z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1033-5.7.0.8090</vt:lpwstr>
  </property>
</Properties>
</file>